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428" r:id="rId4"/>
    <p:sldId id="477" r:id="rId5"/>
    <p:sldId id="478" r:id="rId6"/>
    <p:sldId id="479" r:id="rId7"/>
    <p:sldId id="480" r:id="rId8"/>
    <p:sldId id="484" r:id="rId9"/>
    <p:sldId id="481" r:id="rId10"/>
    <p:sldId id="482" r:id="rId11"/>
    <p:sldId id="485" r:id="rId12"/>
    <p:sldId id="487" r:id="rId13"/>
    <p:sldId id="489" r:id="rId14"/>
    <p:sldId id="491" r:id="rId15"/>
    <p:sldId id="492" r:id="rId16"/>
    <p:sldId id="493" r:id="rId17"/>
    <p:sldId id="506" r:id="rId18"/>
    <p:sldId id="501" r:id="rId19"/>
    <p:sldId id="502" r:id="rId20"/>
    <p:sldId id="503" r:id="rId21"/>
    <p:sldId id="504" r:id="rId22"/>
    <p:sldId id="505" r:id="rId23"/>
    <p:sldId id="500" r:id="rId24"/>
    <p:sldId id="498" r:id="rId25"/>
    <p:sldId id="499" r:id="rId26"/>
    <p:sldId id="476" r:id="rId27"/>
    <p:sldId id="507" r:id="rId28"/>
    <p:sldId id="508" r:id="rId29"/>
    <p:sldId id="509" r:id="rId30"/>
    <p:sldId id="510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CDA208-BD83-4D81-80F4-4672D84FF63E}">
          <p14:sldIdLst>
            <p14:sldId id="274"/>
            <p14:sldId id="428"/>
          </p14:sldIdLst>
        </p14:section>
        <p14:section name="What is IgniteUI?" id="{3E8C18D0-42AF-44AF-B5C8-BD25F92870FD}">
          <p14:sldIdLst>
            <p14:sldId id="477"/>
            <p14:sldId id="478"/>
            <p14:sldId id="479"/>
          </p14:sldIdLst>
        </p14:section>
        <p14:section name="IgniteUI Installation" id="{37F07B17-4C6C-45E9-BF07-35B97074B7CA}">
          <p14:sldIdLst>
            <p14:sldId id="480"/>
            <p14:sldId id="484"/>
          </p14:sldIdLst>
        </p14:section>
        <p14:section name="IgniteUI Widgets" id="{B3D07006-520C-4B02-B181-E88B434E7B8E}">
          <p14:sldIdLst>
            <p14:sldId id="481"/>
            <p14:sldId id="482"/>
            <p14:sldId id="485"/>
            <p14:sldId id="487"/>
            <p14:sldId id="489"/>
            <p14:sldId id="491"/>
            <p14:sldId id="492"/>
            <p14:sldId id="493"/>
          </p14:sldIdLst>
        </p14:section>
        <p14:section name="KendoUI" id="{D911C2BD-89C3-4842-A011-64287830A9BE}">
          <p14:sldIdLst>
            <p14:sldId id="506"/>
            <p14:sldId id="501"/>
            <p14:sldId id="502"/>
            <p14:sldId id="503"/>
            <p14:sldId id="504"/>
            <p14:sldId id="505"/>
          </p14:sldIdLst>
        </p14:section>
        <p14:section name="Other ASP.NET MVC Wrappers" id="{BF6F7CC7-22A9-47C8-A826-0DBEE6772949}">
          <p14:sldIdLst>
            <p14:sldId id="500"/>
            <p14:sldId id="498"/>
            <p14:sldId id="499"/>
          </p14:sldIdLst>
        </p14:section>
        <p14:section name="Questions" id="{65032409-AD0A-493B-9BB9-FA998F60BF8A}">
          <p14:sldIdLst>
            <p14:sldId id="476"/>
            <p14:sldId id="507"/>
            <p14:sldId id="508"/>
            <p14:sldId id="509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456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52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4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telerik.com/kendo-u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download/aspnet-mv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ww.devexpress.com/Products/NET/Controls/ASP/MV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mvccontrolstoolkit.codeplex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jp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4.png"/><Relationship Id="rId1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hyperlink" Target="http://www.indeavr.com/" TargetMode="External"/><Relationship Id="rId17" Type="http://schemas.openxmlformats.org/officeDocument/2006/relationships/hyperlink" Target="http://netpeak.bg/" TargetMode="External"/><Relationship Id="rId2" Type="http://schemas.openxmlformats.org/officeDocument/2006/relationships/hyperlink" Target="http://www.luxoft.com/" TargetMode="Externa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komfo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hyperlink" Target="http://www.infragistics.com/" TargetMode="External"/><Relationship Id="rId10" Type="http://schemas.openxmlformats.org/officeDocument/2006/relationships/hyperlink" Target="http://www.softwaregroup-bg.com/" TargetMode="External"/><Relationship Id="rId19" Type="http://schemas.openxmlformats.org/officeDocument/2006/relationships/hyperlink" Target="http://www.superhosting.bg/" TargetMode="External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s://softuni.bg/trainings/1230/asp-net-mvc-october-2015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3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://www.luxoft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43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200" TargetMode="Externa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ragistic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7620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ASP.NET MVC Wrappers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19255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Controls, Widgets, Grid…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18" y="3733800"/>
            <a:ext cx="4274657" cy="2404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6608" y="3906914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807493" y="3991361"/>
            <a:ext cx="198278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 MVC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View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- Chaining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4" y="1791831"/>
            <a:ext cx="7924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Users()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this.Data.Users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.All()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.Select(UserViewModel.ViewModel);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this.View(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0424" y="4572000"/>
            <a:ext cx="7924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@model IQueryable&lt;UserViewModel&gt;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@(Html.Infragistics().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.DataBind()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.Render()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128112" y="3398494"/>
            <a:ext cx="3276600" cy="906806"/>
          </a:xfrm>
          <a:prstGeom prst="wedgeRoundRectCallout">
            <a:avLst>
              <a:gd name="adj1" fmla="val -67222"/>
              <a:gd name="adj2" fmla="val -594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Collection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128112" y="3398494"/>
            <a:ext cx="3276600" cy="906806"/>
          </a:xfrm>
          <a:prstGeom prst="wedgeRoundRectCallout">
            <a:avLst>
              <a:gd name="adj1" fmla="val -89003"/>
              <a:gd name="adj2" fmla="val 770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Collection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– Chaining with Settings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00597" y="990600"/>
            <a:ext cx="998445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@(Html.Infragistics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.AutoGenerateColumns(false)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.Columns(column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column.For(x =&gt; x.Email);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column.For(x =&gt; x.Password);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.Features(feature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feature.Sorting().Mode(SortingMode.Multiple);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feature.Filtering().Mode(FilterMode.Simple);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feature.Paging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().PageSize(5)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.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PageSizeDropDownLabel("Page size:");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feature.GroupBy();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feature.ColumnMoving();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feature.Updating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.DataBind()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.Render()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246812" y="5181600"/>
            <a:ext cx="3276600" cy="906806"/>
          </a:xfrm>
          <a:prstGeom prst="wedgeRoundRectCallout">
            <a:avLst>
              <a:gd name="adj1" fmla="val -91385"/>
              <a:gd name="adj2" fmla="val 291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DataBind and Render are required!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View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- GridModel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4" y="1905000"/>
            <a:ext cx="79248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Users()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users = this.Data.Users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.All()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.Select(UserViewModel.ViewModel);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 = new GridModel { DataSource = users };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this.View(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6270" y="5410200"/>
            <a:ext cx="7924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@model UserViewModel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Html.Infragistics().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228012" y="1988794"/>
            <a:ext cx="3276600" cy="906806"/>
          </a:xfrm>
          <a:prstGeom prst="wedgeRoundRectCallout">
            <a:avLst>
              <a:gd name="adj1" fmla="val -57693"/>
              <a:gd name="adj2" fmla="val 106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DataSource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</a:p>
          <a:p>
            <a:r>
              <a:rPr lang="en-US" dirty="0" smtClean="0"/>
              <a:t>Radial Gauge</a:t>
            </a:r>
          </a:p>
          <a:p>
            <a:r>
              <a:rPr lang="en-US" dirty="0" smtClean="0"/>
              <a:t>Sparkline</a:t>
            </a:r>
          </a:p>
          <a:p>
            <a:r>
              <a:rPr lang="en-US" dirty="0" smtClean="0"/>
              <a:t>Map</a:t>
            </a:r>
          </a:p>
          <a:p>
            <a:r>
              <a:rPr lang="en-US" dirty="0" smtClean="0"/>
              <a:t>Barcode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Widgets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4616394"/>
            <a:ext cx="3338400" cy="1553981"/>
          </a:xfrm>
          <a:prstGeom prst="rect">
            <a:avLst/>
          </a:prstGeom>
        </p:spPr>
      </p:pic>
      <p:pic>
        <p:nvPicPr>
          <p:cNvPr id="6" name="Picture 4" descr="http://blog.liveinalpharetta.com/wp-content/blogs.dir/109/files/2013/02/market-gau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863" y="2636569"/>
            <a:ext cx="2402504" cy="16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692405"/>
            <a:ext cx="2863155" cy="715789"/>
          </a:xfrm>
          <a:prstGeom prst="rect">
            <a:avLst/>
          </a:prstGeom>
        </p:spPr>
      </p:pic>
      <p:pic>
        <p:nvPicPr>
          <p:cNvPr id="8" name="Picture 2" descr="http://www.graphicsfuel.com/wp-content/uploads/2011/11/pie-char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459260"/>
            <a:ext cx="2501562" cy="20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Editors</a:t>
            </a:r>
          </a:p>
          <a:p>
            <a:pPr lvl="1"/>
            <a:r>
              <a:rPr lang="en-US" dirty="0" smtClean="0"/>
              <a:t>ComboBox</a:t>
            </a:r>
          </a:p>
          <a:p>
            <a:pPr lvl="1"/>
            <a:r>
              <a:rPr lang="en-US" dirty="0" smtClean="0"/>
              <a:t>HTML Editor</a:t>
            </a:r>
          </a:p>
          <a:p>
            <a:pPr lvl="1"/>
            <a:r>
              <a:rPr lang="en-US" dirty="0" smtClean="0"/>
              <a:t>Date Picker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Layout</a:t>
            </a:r>
          </a:p>
          <a:p>
            <a:pPr lvl="1"/>
            <a:r>
              <a:rPr lang="en-US" dirty="0" smtClean="0"/>
              <a:t>Tile Manager</a:t>
            </a:r>
          </a:p>
          <a:p>
            <a:pPr lvl="1"/>
            <a:r>
              <a:rPr lang="en-US" dirty="0" smtClean="0"/>
              <a:t>Splitter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widgets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02" y="1295400"/>
            <a:ext cx="2753109" cy="176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70" y="1295400"/>
            <a:ext cx="2892442" cy="1762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26" y="3413763"/>
            <a:ext cx="5558486" cy="28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</a:t>
            </a:r>
          </a:p>
          <a:p>
            <a:r>
              <a:rPr lang="en-US" dirty="0" smtClean="0"/>
              <a:t>Rating</a:t>
            </a:r>
          </a:p>
          <a:p>
            <a:r>
              <a:rPr lang="en-US" dirty="0" smtClean="0"/>
              <a:t>Dialog Window</a:t>
            </a:r>
          </a:p>
          <a:p>
            <a:r>
              <a:rPr lang="en-US" dirty="0" smtClean="0"/>
              <a:t>File Upload</a:t>
            </a:r>
          </a:p>
          <a:p>
            <a:r>
              <a:rPr lang="en-US" dirty="0" smtClean="0"/>
              <a:t>Popover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90" y="3146005"/>
            <a:ext cx="4287854" cy="173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89" y="5105400"/>
            <a:ext cx="6909823" cy="1009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43" y="1331514"/>
            <a:ext cx="2698169" cy="23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GB" dirty="0" smtClean="0"/>
              <a:t>KendoUI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143000"/>
            <a:ext cx="4167928" cy="41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6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Framework for </a:t>
            </a:r>
            <a:r>
              <a:rPr lang="en-GB" dirty="0"/>
              <a:t>building </a:t>
            </a:r>
            <a:r>
              <a:rPr lang="en-GB" dirty="0" smtClean="0"/>
              <a:t>modern interactive web applications</a:t>
            </a:r>
            <a:endParaRPr lang="en-GB" dirty="0"/>
          </a:p>
          <a:p>
            <a:r>
              <a:rPr lang="en-GB" dirty="0"/>
              <a:t>Fast, light, complete</a:t>
            </a:r>
          </a:p>
          <a:p>
            <a:r>
              <a:rPr lang="en-GB" dirty="0"/>
              <a:t>70+ jQuery-based UI widgets in one powerful toolset</a:t>
            </a:r>
          </a:p>
          <a:p>
            <a:r>
              <a:rPr lang="en-GB" dirty="0"/>
              <a:t>AngularJS </a:t>
            </a:r>
            <a:r>
              <a:rPr lang="en-GB" dirty="0" smtClean="0"/>
              <a:t>integration </a:t>
            </a:r>
          </a:p>
          <a:p>
            <a:r>
              <a:rPr lang="en-GB" dirty="0" smtClean="0"/>
              <a:t>Bootstrap support </a:t>
            </a:r>
          </a:p>
          <a:p>
            <a:r>
              <a:rPr lang="en-GB" dirty="0"/>
              <a:t>M</a:t>
            </a:r>
            <a:r>
              <a:rPr lang="en-GB" dirty="0" smtClean="0"/>
              <a:t>obile controls</a:t>
            </a:r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://www.telerik.com/kendo-ui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10" y="3902844"/>
            <a:ext cx="2505546" cy="25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Rich UI Widgets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HTML5 controls based on jQuery Core</a:t>
            </a:r>
          </a:p>
          <a:p>
            <a:r>
              <a:rPr lang="en-US" dirty="0"/>
              <a:t>3 categories of UI Widgets</a:t>
            </a:r>
          </a:p>
          <a:p>
            <a:pPr lvl="1"/>
            <a:r>
              <a:rPr lang="en-US" dirty="0" smtClean="0"/>
              <a:t>Web, DataViz and Mobile</a:t>
            </a:r>
            <a:endParaRPr lang="en-US" dirty="0"/>
          </a:p>
          <a:p>
            <a:r>
              <a:rPr lang="en-US" dirty="0"/>
              <a:t>Client-side </a:t>
            </a:r>
            <a:r>
              <a:rPr lang="en-US" dirty="0" err="1"/>
              <a:t>DataSource</a:t>
            </a:r>
            <a:endParaRPr lang="en-US" dirty="0"/>
          </a:p>
          <a:p>
            <a:r>
              <a:rPr lang="en-US" dirty="0"/>
              <a:t>MVVM Framework</a:t>
            </a:r>
          </a:p>
          <a:p>
            <a:r>
              <a:rPr lang="en-GB" dirty="0" smtClean="0"/>
              <a:t>Animations and Drag &amp; Drop</a:t>
            </a:r>
          </a:p>
          <a:p>
            <a:r>
              <a:rPr lang="en-GB" dirty="0" smtClean="0"/>
              <a:t>Server Wrappers</a:t>
            </a:r>
          </a:p>
          <a:p>
            <a:pPr lvl="1"/>
            <a:r>
              <a:rPr lang="en-GB" dirty="0" smtClean="0"/>
              <a:t>ASP.NET MVC</a:t>
            </a:r>
          </a:p>
          <a:p>
            <a:pPr lvl="1"/>
            <a:r>
              <a:rPr lang="en-GB" dirty="0" smtClean="0"/>
              <a:t>Java and PHP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Features</a:t>
            </a:r>
            <a:endParaRPr lang="en-GB" dirty="0"/>
          </a:p>
        </p:txBody>
      </p:sp>
      <p:pic>
        <p:nvPicPr>
          <p:cNvPr id="5" name="Picture 2" descr="http://www.kendoui.com/Libraries/Banners/q3-2012.sflb.ash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66" y="2597761"/>
            <a:ext cx="4316446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6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Web </a:t>
            </a:r>
            <a:r>
              <a:rPr lang="en-US" dirty="0"/>
              <a:t>Widgets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Grid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AutoComplete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Calendar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DropDownList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Upload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TreeView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Data Visualization </a:t>
            </a:r>
            <a:r>
              <a:rPr lang="en-US" dirty="0"/>
              <a:t>Widgets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Chart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LinearGauge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RadialGauge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Widgets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75" y="1757925"/>
            <a:ext cx="4911137" cy="41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IgniteUI</a:t>
            </a:r>
            <a:r>
              <a:rPr lang="en-US" sz="4000" dirty="0" smtClean="0"/>
              <a:t> ASP.NET MVC Wrappers Summary</a:t>
            </a:r>
          </a:p>
          <a:p>
            <a:pPr marL="819096" lvl="1" indent="-514350"/>
            <a:r>
              <a:rPr lang="en-US" sz="3300" dirty="0" smtClean="0"/>
              <a:t>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IgniteUI</a:t>
            </a:r>
            <a:r>
              <a:rPr lang="en-US" sz="4000" dirty="0" smtClean="0"/>
              <a:t> Widgets</a:t>
            </a:r>
          </a:p>
          <a:p>
            <a:pPr marL="819096" lvl="1" indent="-514350"/>
            <a:r>
              <a:rPr lang="en-US" sz="3300" dirty="0" smtClean="0"/>
              <a:t>Grid</a:t>
            </a:r>
          </a:p>
          <a:p>
            <a:pPr marL="819096" lvl="1" indent="-514350"/>
            <a:r>
              <a:rPr lang="en-US" sz="3300" dirty="0" smtClean="0"/>
              <a:t>Data Visualization</a:t>
            </a:r>
          </a:p>
          <a:p>
            <a:pPr marL="819096" lvl="1" indent="-514350"/>
            <a:r>
              <a:rPr lang="en-US" sz="3300" dirty="0" smtClean="0"/>
              <a:t>Editors</a:t>
            </a:r>
          </a:p>
          <a:p>
            <a:pPr marL="819096" lvl="1" indent="-514350"/>
            <a:r>
              <a:rPr lang="en-US" sz="3300" dirty="0" smtClean="0"/>
              <a:t>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Other wrappers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KendoUI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DevExpress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MVC Controls Toolkit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423" y="28956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Download and install the platform</a:t>
            </a:r>
          </a:p>
          <a:p>
            <a:pPr marL="819096" lvl="1" indent="-514350"/>
            <a:r>
              <a:rPr lang="en-GB" sz="2600" dirty="0" smtClean="0">
                <a:hlinkClick r:id="rId2"/>
              </a:rPr>
              <a:t>http</a:t>
            </a:r>
            <a:r>
              <a:rPr lang="en-GB" sz="2600" dirty="0">
                <a:hlinkClick r:id="rId2"/>
              </a:rPr>
              <a:t>://</a:t>
            </a:r>
            <a:r>
              <a:rPr lang="en-GB" sz="2600" dirty="0" smtClean="0">
                <a:hlinkClick r:id="rId2"/>
              </a:rPr>
              <a:t>www.telerik.com/download/aspnet-mvc</a:t>
            </a:r>
            <a:endParaRPr lang="en-GB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reference to Kendo.Mvc.dll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2015\wrappers\</a:t>
            </a:r>
            <a:r>
              <a:rPr lang="en-GB" sz="2600" dirty="0" err="1" smtClean="0"/>
              <a:t>aspnetmvc</a:t>
            </a:r>
            <a:r>
              <a:rPr lang="en-GB" sz="2600" dirty="0" smtClean="0"/>
              <a:t>\binaries\Mvc5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styles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2015\styles\kendo.common.core.min.css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2015\styles\kendo.common.min.css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scripts</a:t>
            </a:r>
          </a:p>
          <a:p>
            <a:pPr marL="819096" lvl="1" indent="-514350"/>
            <a:r>
              <a:rPr lang="en-GB" sz="2600" dirty="0"/>
              <a:t>C:\PF\Telerik\UI for ASP.NET MVC Q1 </a:t>
            </a:r>
            <a:r>
              <a:rPr lang="en-GB" sz="2600" dirty="0" smtClean="0"/>
              <a:t>2015\scripts\jquery.min.js</a:t>
            </a:r>
            <a:endParaRPr lang="en-GB" sz="2600" dirty="0"/>
          </a:p>
          <a:p>
            <a:pPr marL="819096" lvl="1" indent="-514350"/>
            <a:r>
              <a:rPr lang="en-GB" sz="2600" dirty="0" smtClean="0"/>
              <a:t>C:\PF\Telerik\UI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2015\scripts\kendo.all.min.js</a:t>
            </a:r>
          </a:p>
          <a:p>
            <a:pPr marL="819096" lvl="1" indent="-514350"/>
            <a:r>
              <a:rPr lang="en-GB" sz="2600" dirty="0"/>
              <a:t>C:\PF\Telerik\UI for ASP.NET MVC Q1 </a:t>
            </a:r>
            <a:r>
              <a:rPr lang="en-GB" sz="2600" dirty="0" smtClean="0"/>
              <a:t>2015\scripts\kendo.aspnetmvc.min.js</a:t>
            </a:r>
            <a:endParaRPr lang="en-GB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Installation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Grid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84" y="1066800"/>
            <a:ext cx="6606328" cy="3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656400"/>
            <a:ext cx="8938472" cy="820600"/>
          </a:xfrm>
        </p:spPr>
        <p:txBody>
          <a:bodyPr/>
          <a:lstStyle/>
          <a:p>
            <a:r>
              <a:rPr lang="en-GB" dirty="0" smtClean="0"/>
              <a:t>Other ASP.NET MVC Wrappers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3" y="990600"/>
            <a:ext cx="3909270" cy="43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.NET UI Controls for Developers of Mobile, Desktop, Web &amp; Reporting </a:t>
            </a:r>
            <a:r>
              <a:rPr lang="en-GB" dirty="0" smtClean="0"/>
              <a:t>Applications</a:t>
            </a:r>
          </a:p>
          <a:p>
            <a:r>
              <a:rPr lang="en-GB" dirty="0"/>
              <a:t>ASP.NET MVC </a:t>
            </a:r>
            <a:r>
              <a:rPr lang="en-GB" dirty="0" smtClean="0"/>
              <a:t>Wrappers</a:t>
            </a:r>
          </a:p>
          <a:p>
            <a:pPr lvl="1"/>
            <a:r>
              <a:rPr lang="en-GB" dirty="0" smtClean="0"/>
              <a:t>Grid View</a:t>
            </a:r>
          </a:p>
          <a:p>
            <a:pPr lvl="1"/>
            <a:r>
              <a:rPr lang="en-GB" dirty="0" smtClean="0"/>
              <a:t>Reporting</a:t>
            </a:r>
          </a:p>
          <a:p>
            <a:pPr lvl="1"/>
            <a:r>
              <a:rPr lang="en-GB" dirty="0" smtClean="0"/>
              <a:t>Charting</a:t>
            </a:r>
          </a:p>
          <a:p>
            <a:pPr lvl="1"/>
            <a:r>
              <a:rPr lang="en-GB" dirty="0" smtClean="0"/>
              <a:t>Editors</a:t>
            </a:r>
            <a:endParaRPr lang="en-GB" dirty="0"/>
          </a:p>
          <a:p>
            <a:pPr lvl="1"/>
            <a:r>
              <a:rPr lang="en-GB" dirty="0" smtClean="0"/>
              <a:t>Themes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www.devexpress.com/Products/NET/Controls/ASP/MVC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DevExpress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29" y="4800600"/>
            <a:ext cx="5002213" cy="8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omplete </a:t>
            </a:r>
            <a:r>
              <a:rPr lang="en-GB" dirty="0"/>
              <a:t>set of advanced server controls for</a:t>
            </a:r>
            <a:r>
              <a:rPr lang="en-GB" b="1" dirty="0"/>
              <a:t> </a:t>
            </a:r>
            <a:r>
              <a:rPr lang="en-GB" b="1" u="sng" dirty="0"/>
              <a:t>MVC 2-5</a:t>
            </a:r>
            <a:endParaRPr lang="en-GB" dirty="0" smtClean="0"/>
          </a:p>
          <a:p>
            <a:r>
              <a:rPr lang="en-GB" dirty="0" smtClean="0"/>
              <a:t>Data Grid</a:t>
            </a:r>
          </a:p>
          <a:p>
            <a:r>
              <a:rPr lang="en-GB" dirty="0" smtClean="0"/>
              <a:t>Date picker</a:t>
            </a:r>
          </a:p>
          <a:p>
            <a:r>
              <a:rPr lang="en-GB" dirty="0" smtClean="0"/>
              <a:t>Text boxes</a:t>
            </a:r>
          </a:p>
          <a:p>
            <a:r>
              <a:rPr lang="en-GB" dirty="0" smtClean="0"/>
              <a:t>Client validation</a:t>
            </a:r>
          </a:p>
          <a:p>
            <a:r>
              <a:rPr lang="en-GB" dirty="0" smtClean="0"/>
              <a:t>Globalization</a:t>
            </a:r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://mvccontrolstoolkit.codeplex.com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 Controls Toolkit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61" y="4572001"/>
            <a:ext cx="2953301" cy="17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IgniteUI</a:t>
            </a:r>
          </a:p>
          <a:p>
            <a:r>
              <a:rPr lang="en-GB" dirty="0" smtClean="0"/>
              <a:t>KendoUI</a:t>
            </a:r>
          </a:p>
          <a:p>
            <a:r>
              <a:rPr lang="en-GB" dirty="0" smtClean="0"/>
              <a:t>DevExpress</a:t>
            </a:r>
          </a:p>
          <a:p>
            <a:r>
              <a:rPr lang="en-GB" dirty="0" smtClean="0"/>
              <a:t>MvcControlsToolkit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91" y="3842588"/>
            <a:ext cx="1811422" cy="163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1" y="3761251"/>
            <a:ext cx="2763751" cy="2763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7" y="5773226"/>
            <a:ext cx="3124200" cy="5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967471"/>
            <a:ext cx="1800225" cy="1095789"/>
          </a:xfrm>
          <a:prstGeom prst="rect">
            <a:avLst/>
          </a:prstGeom>
        </p:spPr>
      </p:pic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2192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2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9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ASP.NET MVC Wrappers</a:t>
            </a:r>
            <a:endParaRPr lang="en-US" dirty="0"/>
          </a:p>
        </p:txBody>
      </p:sp>
      <p:pic>
        <p:nvPicPr>
          <p:cNvPr id="10" name="Picture 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4"/>
              </a:rPr>
              <a:t>https://</a:t>
            </a:r>
            <a:r>
              <a:rPr lang="en-US" dirty="0" smtClean="0">
                <a:hlinkClick r:id="rId14"/>
              </a:rPr>
              <a:t>softuni.bg/trainings/1230/asp-net-mvc-october-2015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0892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6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6" y="3278535"/>
            <a:ext cx="2968620" cy="1169456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010" y="3284548"/>
            <a:ext cx="3029929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463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875" y="4979145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2040" y="1559037"/>
            <a:ext cx="3543973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3022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2006" y="1608851"/>
            <a:ext cx="4621386" cy="996769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4866" y="5293579"/>
            <a:ext cx="4524224" cy="415460"/>
          </a:xfrm>
          <a:prstGeom prst="roundRect">
            <a:avLst>
              <a:gd name="adj" fmla="val 6598"/>
            </a:avLst>
          </a:prstGeom>
        </p:spPr>
      </p:pic>
    </p:spTree>
    <p:extLst>
      <p:ext uri="{BB962C8B-B14F-4D97-AF65-F5344CB8AC3E}">
        <p14:creationId xmlns:p14="http://schemas.microsoft.com/office/powerpoint/2010/main" val="35480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ASP.NET MVC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6310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IgniteUI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http://www.igniteui.com/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84" y="1143000"/>
            <a:ext cx="4015528" cy="3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IgniteUI </a:t>
            </a:r>
            <a:r>
              <a:rPr lang="en-GB" dirty="0" smtClean="0"/>
              <a:t>is </a:t>
            </a:r>
            <a:r>
              <a:rPr lang="en-GB" dirty="0"/>
              <a:t>HTML5/jQuery Controls and Tools</a:t>
            </a:r>
          </a:p>
          <a:p>
            <a:r>
              <a:rPr lang="en-GB" dirty="0" smtClean="0"/>
              <a:t>Responsive </a:t>
            </a:r>
            <a:r>
              <a:rPr lang="en-GB" dirty="0"/>
              <a:t>web design </a:t>
            </a:r>
            <a:r>
              <a:rPr lang="en-GB" dirty="0" smtClean="0"/>
              <a:t>on: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ny </a:t>
            </a:r>
            <a:r>
              <a:rPr lang="en-GB" dirty="0" smtClean="0"/>
              <a:t>browser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ny </a:t>
            </a:r>
            <a:r>
              <a:rPr lang="en-GB" dirty="0" smtClean="0"/>
              <a:t>platform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ny </a:t>
            </a:r>
            <a:r>
              <a:rPr lang="en-GB" dirty="0"/>
              <a:t>device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IgniteUI?</a:t>
            </a:r>
            <a:endParaRPr lang="en-GB" dirty="0"/>
          </a:p>
        </p:txBody>
      </p:sp>
      <p:pic>
        <p:nvPicPr>
          <p:cNvPr id="6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905000"/>
            <a:ext cx="4015528" cy="3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Rich UI Widgets</a:t>
            </a:r>
          </a:p>
          <a:p>
            <a:pPr lvl="1"/>
            <a:r>
              <a:rPr lang="en-GB" dirty="0" smtClean="0"/>
              <a:t>Data Grids</a:t>
            </a:r>
          </a:p>
          <a:p>
            <a:pPr lvl="1"/>
            <a:r>
              <a:rPr lang="en-GB" dirty="0" smtClean="0"/>
              <a:t>Data Visualization</a:t>
            </a:r>
          </a:p>
          <a:p>
            <a:pPr lvl="1"/>
            <a:r>
              <a:rPr lang="en-GB" dirty="0" smtClean="0"/>
              <a:t>Layout</a:t>
            </a:r>
          </a:p>
          <a:p>
            <a:pPr lvl="1"/>
            <a:r>
              <a:rPr lang="en-GB" dirty="0" smtClean="0"/>
              <a:t>Editors</a:t>
            </a:r>
          </a:p>
          <a:p>
            <a:pPr lvl="1"/>
            <a:r>
              <a:rPr lang="en-GB" dirty="0" smtClean="0"/>
              <a:t>Frameworks</a:t>
            </a:r>
          </a:p>
          <a:p>
            <a:pPr lvl="1"/>
            <a:r>
              <a:rPr lang="en-GB" dirty="0" smtClean="0"/>
              <a:t>Interactions</a:t>
            </a:r>
          </a:p>
          <a:p>
            <a:pPr lvl="1"/>
            <a:r>
              <a:rPr lang="en-GB" dirty="0" smtClean="0"/>
              <a:t>Mobile Phone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does </a:t>
            </a:r>
            <a:r>
              <a:rPr lang="en-GB" dirty="0" err="1" smtClean="0"/>
              <a:t>IgniteUI</a:t>
            </a:r>
            <a:r>
              <a:rPr lang="en-GB" dirty="0" smtClean="0"/>
              <a:t> Give Us?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269298"/>
            <a:ext cx="3613355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005090"/>
            <a:ext cx="361335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Download from </a:t>
            </a:r>
            <a:r>
              <a:rPr lang="en-GB" dirty="0">
                <a:hlinkClick r:id="rId2"/>
              </a:rPr>
              <a:t>http://www.infragistics.com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Install Infragistics Platform</a:t>
            </a:r>
            <a:r>
              <a:rPr lang="bg-BG" dirty="0" smtClean="0"/>
              <a:t> (</a:t>
            </a:r>
            <a:r>
              <a:rPr lang="en-GB" dirty="0" smtClean="0"/>
              <a:t>IgniteUI module</a:t>
            </a:r>
            <a:r>
              <a:rPr lang="bg-BG" dirty="0" smtClean="0"/>
              <a:t>)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Include dll files to your project</a:t>
            </a:r>
          </a:p>
          <a:p>
            <a:pPr marL="819096" lvl="1" indent="-514350"/>
            <a:r>
              <a:rPr lang="en-GB" sz="2000" dirty="0" smtClean="0"/>
              <a:t>C:\Program Files (x86)\Infragistics\2015.1\Ignite UI\MVC\MVC5\Bin</a:t>
            </a:r>
          </a:p>
          <a:p>
            <a:pPr marL="819096" lvl="1" indent="-514350"/>
            <a:r>
              <a:rPr lang="en-GB" sz="3000" dirty="0" smtClean="0"/>
              <a:t>Copy reference </a:t>
            </a:r>
            <a:r>
              <a:rPr lang="en-GB" sz="3000" dirty="0" smtClean="0"/>
              <a:t>locally</a:t>
            </a:r>
            <a:endParaRPr lang="en-GB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Include IgniteUI styles in head</a:t>
            </a:r>
          </a:p>
          <a:p>
            <a:pPr marL="819096" lvl="1" indent="-514350"/>
            <a:r>
              <a:rPr lang="fr-FR" sz="2000" dirty="0" smtClean="0"/>
              <a:t>C:\Program Files (x86)\</a:t>
            </a:r>
            <a:r>
              <a:rPr lang="fr-FR" sz="2000" dirty="0" err="1" smtClean="0"/>
              <a:t>Infragistics</a:t>
            </a:r>
            <a:r>
              <a:rPr lang="fr-FR" sz="2000" dirty="0" smtClean="0"/>
              <a:t>\2015.1\</a:t>
            </a:r>
            <a:r>
              <a:rPr lang="fr-FR" sz="2000" dirty="0" err="1" smtClean="0"/>
              <a:t>Ignite</a:t>
            </a:r>
            <a:r>
              <a:rPr lang="fr-FR" sz="2000" dirty="0" smtClean="0"/>
              <a:t> UI\</a:t>
            </a:r>
            <a:r>
              <a:rPr lang="fr-FR" sz="2000" dirty="0" err="1" smtClean="0"/>
              <a:t>css</a:t>
            </a:r>
            <a:r>
              <a:rPr lang="fr-FR" sz="2000" dirty="0" smtClean="0"/>
              <a:t>\structure\infragistics.css</a:t>
            </a:r>
          </a:p>
          <a:p>
            <a:pPr marL="819096" lvl="1" indent="-514350"/>
            <a:r>
              <a:rPr lang="en-GB" sz="2000" dirty="0" smtClean="0"/>
              <a:t>C:\Program Files (x86)\Infragistics\2015.1\Ignite UI\</a:t>
            </a:r>
            <a:r>
              <a:rPr lang="en-GB" sz="2000" dirty="0" err="1" smtClean="0"/>
              <a:t>css</a:t>
            </a:r>
            <a:r>
              <a:rPr lang="en-GB" sz="2000" dirty="0" smtClean="0"/>
              <a:t>\themes\</a:t>
            </a:r>
            <a:r>
              <a:rPr lang="en-GB" sz="2000" dirty="0" err="1" smtClean="0"/>
              <a:t>infragistics</a:t>
            </a:r>
            <a:r>
              <a:rPr lang="en-GB" sz="2000" dirty="0" smtClean="0"/>
              <a:t>\infragistics.theme.css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Load jQuery and jQueryUI in head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install IgniteUI?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1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Include IgniteUI </a:t>
            </a:r>
            <a:r>
              <a:rPr lang="en-GB" dirty="0" smtClean="0"/>
              <a:t>scripts in head</a:t>
            </a:r>
            <a:endParaRPr lang="en-GB" dirty="0"/>
          </a:p>
          <a:p>
            <a:pPr marL="819096" lvl="1" indent="-514350"/>
            <a:r>
              <a:rPr lang="en-GB" sz="2000" dirty="0"/>
              <a:t>C:\Program Files (x86)\Infragistics\2015.1\Ignite UI\</a:t>
            </a:r>
            <a:r>
              <a:rPr lang="en-GB" sz="2000" dirty="0" err="1"/>
              <a:t>js</a:t>
            </a:r>
            <a:r>
              <a:rPr lang="en-GB" sz="2000" dirty="0"/>
              <a:t>\infragistics.core.js</a:t>
            </a:r>
          </a:p>
          <a:p>
            <a:pPr marL="819096" lvl="1" indent="-514350"/>
            <a:r>
              <a:rPr lang="en-GB" sz="2000" dirty="0"/>
              <a:t>C:\Program Files (x86)\Infragistics\2015.1\Ignite UI\</a:t>
            </a:r>
            <a:r>
              <a:rPr lang="en-GB" sz="2000" dirty="0" err="1"/>
              <a:t>js</a:t>
            </a:r>
            <a:r>
              <a:rPr lang="en-GB" sz="2000" dirty="0"/>
              <a:t>\infragistics.dv.js</a:t>
            </a:r>
          </a:p>
          <a:p>
            <a:pPr marL="819096" lvl="1" indent="-514350"/>
            <a:r>
              <a:rPr lang="en-GB" sz="2000" dirty="0"/>
              <a:t>C:\Program Files (x86)\Infragistics\2015.1\Ignite </a:t>
            </a:r>
            <a:r>
              <a:rPr lang="en-GB" sz="2000" dirty="0" smtClean="0"/>
              <a:t>UI\</a:t>
            </a:r>
            <a:r>
              <a:rPr lang="en-GB" sz="2000" dirty="0" err="1" smtClean="0"/>
              <a:t>js</a:t>
            </a:r>
            <a:r>
              <a:rPr lang="en-GB" sz="2000" dirty="0" smtClean="0"/>
              <a:t>\infragistics.lob.js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GB" dirty="0" smtClean="0"/>
              <a:t>Add namespace in Views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Web.config</a:t>
            </a:r>
            <a:r>
              <a:rPr lang="en-GB" dirty="0" smtClean="0"/>
              <a:t> file:</a:t>
            </a:r>
            <a:endParaRPr lang="en-GB" dirty="0"/>
          </a:p>
          <a:p>
            <a:pPr marL="819096" lvl="1" indent="-514350"/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&lt;add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namespace="Infragistics.Web.Mvc"/&gt;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install IgniteUI?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19" y="4599741"/>
            <a:ext cx="2854465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IgniteUI Widgets 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ASP.NET MVC Helpers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72" y="1089720"/>
            <a:ext cx="5196352" cy="38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GB" dirty="0" smtClean="0"/>
              <a:t>IgniteUI Grid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05" y="990600"/>
            <a:ext cx="6513286" cy="42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796</Words>
  <Application>Microsoft Office PowerPoint</Application>
  <PresentationFormat>Custom</PresentationFormat>
  <Paragraphs>252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ASP.NET MVC Wrappers</vt:lpstr>
      <vt:lpstr>Table of Contents</vt:lpstr>
      <vt:lpstr>IgniteUI</vt:lpstr>
      <vt:lpstr>What is IgniteUI?</vt:lpstr>
      <vt:lpstr>What does IgniteUI Give Us?</vt:lpstr>
      <vt:lpstr>How to install IgniteUI?</vt:lpstr>
      <vt:lpstr>How to install IgniteUI?</vt:lpstr>
      <vt:lpstr>IgniteUI Widgets </vt:lpstr>
      <vt:lpstr>IgniteUI Grid</vt:lpstr>
      <vt:lpstr>igGrid - Chaining</vt:lpstr>
      <vt:lpstr>igGrid – Chaining with Settings</vt:lpstr>
      <vt:lpstr>igGrid - GridModel</vt:lpstr>
      <vt:lpstr>Data Visualization – Widgets</vt:lpstr>
      <vt:lpstr>Other widgets</vt:lpstr>
      <vt:lpstr>Interactions</vt:lpstr>
      <vt:lpstr>KendoUI</vt:lpstr>
      <vt:lpstr>KendoUI</vt:lpstr>
      <vt:lpstr>KendoUI Features</vt:lpstr>
      <vt:lpstr>KendoUI Widgets</vt:lpstr>
      <vt:lpstr>KendoUI Installation</vt:lpstr>
      <vt:lpstr>KendoUI Grid</vt:lpstr>
      <vt:lpstr>Other ASP.NET MVC Wrappers</vt:lpstr>
      <vt:lpstr>DevExpress</vt:lpstr>
      <vt:lpstr>MVC Controls Toolkit</vt:lpstr>
      <vt:lpstr>Summary</vt:lpstr>
      <vt:lpstr>ASP.NET MVC Wrappers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 System</dc:title>
  <dc:subject>Software Development Course</dc:subject>
  <dc:creator/>
  <cp:keywords>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2015-10-28T12:45:17Z</dcterms:modified>
  <cp:category>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